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72" r:id="rId4"/>
    <p:sldId id="267" r:id="rId5"/>
    <p:sldId id="273" r:id="rId6"/>
    <p:sldId id="268" r:id="rId7"/>
    <p:sldId id="274" r:id="rId8"/>
    <p:sldId id="270" r:id="rId9"/>
    <p:sldId id="2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FECE5-D35A-4308-994E-1F50D0734F81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9664B-E87C-4A32-8DF2-EBF1C45E5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721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B373D-7994-4458-A6F5-8090F41A2E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954497-61CF-4370-B601-9B87989D1D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1AC90-5F1D-4CCD-BF24-53CEA6F00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DB45-0162-4894-94F9-6AE49B2AB857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B310E-C799-47DA-866B-10496D71D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0826B-4C6E-4999-B9EF-B07D722B8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DBAB-3F74-471D-AABA-50920A6AE1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862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70E64-876C-4406-8FFD-8328E3A85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FF55C7-90AC-426F-9932-FCE7C371F4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7BA26-867F-4B8F-AEC4-3FEAF4973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DB45-0162-4894-94F9-6AE49B2AB857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A7AE7-A530-45FD-A456-27B902F7B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C9922-A4EE-4C01-9D06-6B36101EC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DBAB-3F74-471D-AABA-50920A6AE1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09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352A41-3B81-4E73-BF58-B5F351E34A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EEAB7-3683-402C-B95B-B282B1DBCC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36609-3C84-4115-9C2B-A97FBCCB1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DB45-0162-4894-94F9-6AE49B2AB857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65F9D-9351-425F-8DF8-90153AEDC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0EC30-75E9-493D-9F95-276823DE1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DBAB-3F74-471D-AABA-50920A6AE1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10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47405-2858-4EDB-ACC9-06228B1DF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8E416-AD1F-46B5-8CF6-16000A1B4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D6800-9035-4E11-90F5-6E554FDD3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DB45-0162-4894-94F9-6AE49B2AB857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F9E33-C4AF-47CB-AB36-0331B8ECB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5036C-54D8-4E7A-BC0A-42A7EC83C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DBAB-3F74-471D-AABA-50920A6AE1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503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C74FD-D2CE-418E-BFDE-ABDA13A26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E7053-6F3C-458A-938A-6727E737C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A9CE1-C21B-4637-930B-286C9E35B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DB45-0162-4894-94F9-6AE49B2AB857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A9980-3E57-4F0C-90F2-A9DD11AA7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AE60F-AF41-426B-ABA8-2A8DEA2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DBAB-3F74-471D-AABA-50920A6AE1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8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A6D3E-60F0-47DB-80EC-69B3458B6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00BCF-7AF3-4899-A6E2-049CA0A1D8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2474D7-90D2-4FA0-B2A9-4015373DC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AC3479-AABE-4847-9F5C-C6AD2F178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DB45-0162-4894-94F9-6AE49B2AB857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40433-E795-4999-BEAE-B9A6342BE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920A2E-377F-480E-B5C1-0A675CB54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DBAB-3F74-471D-AABA-50920A6AE1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97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449CA-1A25-47A0-872F-D1A51B7B1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37D46-C812-4A6C-A609-B3A38E7EB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8034B4-8355-4154-B44F-274C7EAF2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2D47AE-CB19-4E28-83AA-3AA2FEA93C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04664F-030C-424B-9E41-26D2AE3A8B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D47B36-6BC8-41EA-91F0-5CF61AB3A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DB45-0162-4894-94F9-6AE49B2AB857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404F70-5B31-4DB7-ADF5-F9F1B91BA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02D5BF-53E1-43E5-BFBB-AF6E3F656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DBAB-3F74-471D-AABA-50920A6AE1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11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F5093-54BF-4FEB-BB11-A30902865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4AC2B0-36FE-4931-A747-F85FC625D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DB45-0162-4894-94F9-6AE49B2AB857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E8EFE6-5ED9-4145-9105-3A162CF1B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49E079-44DE-43AC-8409-D039555F4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DBAB-3F74-471D-AABA-50920A6AE1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975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25DD4D-7242-4FB6-80DC-8F70F4DD2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DB45-0162-4894-94F9-6AE49B2AB857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47C453-22CE-4763-BFD3-A5EE58DBF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D7B810-8FD8-4706-AAA8-FB49E9969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DBAB-3F74-471D-AABA-50920A6AE1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02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664F8-7AF4-411E-AFD6-DDB64FCBC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9C565-1B6C-4B76-96FD-E06B547C4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7279E4-BF6A-472F-B5B2-03F453686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6DC8C3-7DC3-4EF2-8D06-4E4264A55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DB45-0162-4894-94F9-6AE49B2AB857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4B1A9-ACB8-4147-B9B0-707B0782B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0CD3A-8EC7-44AA-84FC-9082D3138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DBAB-3F74-471D-AABA-50920A6AE1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22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FE5C7-879E-4829-A600-AA0B8E968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25365A-8001-41A4-B8CC-D42DD45DA2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F90A0B-0609-4948-BDD7-8ECB9CC350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7E6549-4FA1-489B-AABE-63C450E72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DB45-0162-4894-94F9-6AE49B2AB857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A3BA68-0646-49FC-9F8A-C12F64DEA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41CB16-D5EC-4BE3-A0F8-1CF6D8C1F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DBAB-3F74-471D-AABA-50920A6AE1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22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2499D5-EF38-482B-BEC8-DF6EC698B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9111D-3305-4B1A-B88B-F8DB55B40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7A93B-1F96-4F86-957C-74DE15C930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6DB45-0162-4894-94F9-6AE49B2AB857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561E0-0A13-484F-AA64-5358BAEB39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896D3-56CB-472D-BC84-B08934039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3DBAB-3F74-471D-AABA-50920A6AE1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4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6" name="Freeform: Shape 35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8" name="Freeform: Shape 37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7B2E91-33FE-4B36-9ED3-948FF9E893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US" sz="6100"/>
              <a:t>The Foundational Economy in Practice</a:t>
            </a:r>
            <a:br>
              <a:rPr lang="en-US" sz="6100"/>
            </a:br>
            <a:r>
              <a:rPr lang="en-US" sz="6100"/>
              <a:t>in Social Care </a:t>
            </a:r>
            <a:endParaRPr lang="en-GB" sz="61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A1DD37-C1B8-436E-B1D8-F38F5EBED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US" dirty="0"/>
              <a:t>Adrian Roper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2" descr="M:\Logos\New Cooperative Logo\Master Logos\JPEG\Cartrefi-Master-RGB-StackedStrap-Med.jpg">
            <a:extLst>
              <a:ext uri="{FF2B5EF4-FFF2-40B4-BE49-F238E27FC236}">
                <a16:creationId xmlns:a16="http://schemas.microsoft.com/office/drawing/2014/main" id="{0A2363A8-C129-489B-95A4-BE486DB441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1595" y="179464"/>
            <a:ext cx="4128809" cy="1727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5775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B266A1-33ED-474D-B689-93913B5B6935}"/>
              </a:ext>
            </a:extLst>
          </p:cNvPr>
          <p:cNvSpPr txBox="1"/>
          <p:nvPr/>
        </p:nvSpPr>
        <p:spPr>
          <a:xfrm>
            <a:off x="172156" y="-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story of social care </a:t>
            </a: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142250-51ED-4D20-9A24-586B6DB805EC}"/>
              </a:ext>
            </a:extLst>
          </p:cNvPr>
          <p:cNvSpPr txBox="1"/>
          <p:nvPr/>
        </p:nvSpPr>
        <p:spPr>
          <a:xfrm>
            <a:off x="4883444" y="1504095"/>
            <a:ext cx="2425112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/>
              <a:t>1948 – 1980s</a:t>
            </a:r>
          </a:p>
          <a:p>
            <a:endParaRPr lang="en-US" sz="800" dirty="0"/>
          </a:p>
          <a:p>
            <a:r>
              <a:rPr lang="en-US" sz="2200" dirty="0"/>
              <a:t>Care provided by: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Councils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NHS</a:t>
            </a:r>
          </a:p>
          <a:p>
            <a:pPr>
              <a:spcAft>
                <a:spcPts val="600"/>
              </a:spcAft>
            </a:pPr>
            <a:endParaRPr lang="en-US" sz="2200" dirty="0"/>
          </a:p>
          <a:p>
            <a:pPr>
              <a:spcAft>
                <a:spcPts val="600"/>
              </a:spcAft>
            </a:pPr>
            <a:endParaRPr lang="en-US" sz="2200" dirty="0"/>
          </a:p>
          <a:p>
            <a:pPr>
              <a:spcAft>
                <a:spcPts val="600"/>
              </a:spcAft>
            </a:pPr>
            <a:endParaRPr lang="en-US" sz="2200" dirty="0"/>
          </a:p>
          <a:p>
            <a:r>
              <a:rPr lang="en-US" sz="2200" dirty="0"/>
              <a:t>STATE: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Officials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Bureaucratic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Decent wages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A545E7D-8D41-493F-8E35-D7BAFFA65B45}"/>
              </a:ext>
            </a:extLst>
          </p:cNvPr>
          <p:cNvSpPr txBox="1"/>
          <p:nvPr/>
        </p:nvSpPr>
        <p:spPr>
          <a:xfrm>
            <a:off x="8455729" y="1497568"/>
            <a:ext cx="3244709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/>
              <a:t>1990 – 2010s</a:t>
            </a:r>
          </a:p>
          <a:p>
            <a:pPr>
              <a:spcAft>
                <a:spcPts val="600"/>
              </a:spcAft>
            </a:pPr>
            <a:endParaRPr lang="en-US" sz="800" dirty="0"/>
          </a:p>
          <a:p>
            <a:r>
              <a:rPr lang="en-US" sz="2200" dirty="0"/>
              <a:t>Care provided by: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Contractors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Personal Assistants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r>
              <a:rPr lang="en-US" sz="2200" dirty="0"/>
              <a:t>MARKET: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Business managers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Competitive waste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Low wages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D8F9531-776C-4BA6-B902-03F301D2AFEC}"/>
              </a:ext>
            </a:extLst>
          </p:cNvPr>
          <p:cNvSpPr txBox="1"/>
          <p:nvPr/>
        </p:nvSpPr>
        <p:spPr>
          <a:xfrm>
            <a:off x="1384870" y="1504095"/>
            <a:ext cx="2425112" cy="5112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PRE-1948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8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dirty="0"/>
              <a:t>Care provided by: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Families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Neighbours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“Societies”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Charities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r>
              <a:rPr lang="en-US" sz="2200" dirty="0"/>
              <a:t>COMMUNITY: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200" dirty="0"/>
              <a:t>Citizens 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200" dirty="0"/>
              <a:t>Fragility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200" dirty="0"/>
              <a:t>Inequality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0A920A86-DF93-4960-B8A6-D93EF0E17C34}"/>
              </a:ext>
            </a:extLst>
          </p:cNvPr>
          <p:cNvSpPr/>
          <p:nvPr/>
        </p:nvSpPr>
        <p:spPr>
          <a:xfrm>
            <a:off x="3578550" y="1559203"/>
            <a:ext cx="722993" cy="3903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78FE403C-FCBB-4561-8162-D3F10DDCFC24}"/>
              </a:ext>
            </a:extLst>
          </p:cNvPr>
          <p:cNvSpPr/>
          <p:nvPr/>
        </p:nvSpPr>
        <p:spPr>
          <a:xfrm>
            <a:off x="7438621" y="1571522"/>
            <a:ext cx="722993" cy="3903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406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BA0FA94-45D3-4B88-961B-0CC177E23383}"/>
              </a:ext>
            </a:extLst>
          </p:cNvPr>
          <p:cNvSpPr/>
          <p:nvPr/>
        </p:nvSpPr>
        <p:spPr>
          <a:xfrm>
            <a:off x="3203126" y="4462460"/>
            <a:ext cx="2686639" cy="1056079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D074B0-B34F-4E93-BFC5-A85F0EF4E143}"/>
              </a:ext>
            </a:extLst>
          </p:cNvPr>
          <p:cNvSpPr/>
          <p:nvPr/>
        </p:nvSpPr>
        <p:spPr>
          <a:xfrm>
            <a:off x="2501245" y="4472609"/>
            <a:ext cx="3412503" cy="1056079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17B8A30-A42E-41B6-8055-87041B3F5AF2}"/>
              </a:ext>
            </a:extLst>
          </p:cNvPr>
          <p:cNvSpPr/>
          <p:nvPr/>
        </p:nvSpPr>
        <p:spPr>
          <a:xfrm>
            <a:off x="3789575" y="4472609"/>
            <a:ext cx="1224243" cy="1056079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B266A1-33ED-474D-B689-93913B5B6935}"/>
              </a:ext>
            </a:extLst>
          </p:cNvPr>
          <p:cNvSpPr txBox="1"/>
          <p:nvPr/>
        </p:nvSpPr>
        <p:spPr>
          <a:xfrm>
            <a:off x="172156" y="-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story of social care – a </a:t>
            </a:r>
            <a:r>
              <a:rPr lang="en-US" sz="4400" dirty="0">
                <a:latin typeface="+mj-lt"/>
                <a:ea typeface="+mj-ea"/>
                <a:cs typeface="+mj-cs"/>
              </a:rPr>
              <a:t>F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ourth </a:t>
            </a:r>
            <a:r>
              <a:rPr lang="en-US" sz="4400" dirty="0">
                <a:latin typeface="+mj-lt"/>
                <a:ea typeface="+mj-ea"/>
                <a:cs typeface="+mj-cs"/>
              </a:rPr>
              <a:t>W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ay?</a:t>
            </a: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0FF4BFB-F7BF-4859-9B5F-C794909D22EB}"/>
              </a:ext>
            </a:extLst>
          </p:cNvPr>
          <p:cNvSpPr/>
          <p:nvPr/>
        </p:nvSpPr>
        <p:spPr>
          <a:xfrm>
            <a:off x="6144543" y="1813247"/>
            <a:ext cx="2686639" cy="1056079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A545E7D-8D41-493F-8E35-D7BAFFA65B45}"/>
              </a:ext>
            </a:extLst>
          </p:cNvPr>
          <p:cNvSpPr txBox="1"/>
          <p:nvPr/>
        </p:nvSpPr>
        <p:spPr>
          <a:xfrm>
            <a:off x="6275109" y="2002143"/>
            <a:ext cx="2556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dirty="0"/>
              <a:t>COMMUNITY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0A920A86-DF93-4960-B8A6-D93EF0E17C34}"/>
              </a:ext>
            </a:extLst>
          </p:cNvPr>
          <p:cNvSpPr/>
          <p:nvPr/>
        </p:nvSpPr>
        <p:spPr>
          <a:xfrm>
            <a:off x="974143" y="1825716"/>
            <a:ext cx="1940148" cy="20872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AB3D9A5-DB8B-4C55-8DD9-87A891937110}"/>
              </a:ext>
            </a:extLst>
          </p:cNvPr>
          <p:cNvSpPr/>
          <p:nvPr/>
        </p:nvSpPr>
        <p:spPr>
          <a:xfrm>
            <a:off x="3457904" y="4424037"/>
            <a:ext cx="2686639" cy="1056079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F530CB7-F316-4001-87D3-D8E91020A3ED}"/>
              </a:ext>
            </a:extLst>
          </p:cNvPr>
          <p:cNvSpPr txBox="1"/>
          <p:nvPr/>
        </p:nvSpPr>
        <p:spPr>
          <a:xfrm>
            <a:off x="4114539" y="4641377"/>
            <a:ext cx="1181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dirty="0"/>
              <a:t>STATE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47521C4-F73A-45A7-8962-A016DA556BA0}"/>
              </a:ext>
            </a:extLst>
          </p:cNvPr>
          <p:cNvSpPr/>
          <p:nvPr/>
        </p:nvSpPr>
        <p:spPr>
          <a:xfrm>
            <a:off x="8831182" y="4413086"/>
            <a:ext cx="2686639" cy="1056079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670D756-59EA-464D-86CE-0117993DDED6}"/>
              </a:ext>
            </a:extLst>
          </p:cNvPr>
          <p:cNvSpPr txBox="1"/>
          <p:nvPr/>
        </p:nvSpPr>
        <p:spPr>
          <a:xfrm>
            <a:off x="9405965" y="4627150"/>
            <a:ext cx="16054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dirty="0"/>
              <a:t>MARKET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A670C8-563C-4A01-999D-AE0A1FF2C6EA}"/>
              </a:ext>
            </a:extLst>
          </p:cNvPr>
          <p:cNvSpPr txBox="1"/>
          <p:nvPr/>
        </p:nvSpPr>
        <p:spPr>
          <a:xfrm>
            <a:off x="6589912" y="3086319"/>
            <a:ext cx="19593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COLLABORATION </a:t>
            </a:r>
          </a:p>
          <a:p>
            <a:pPr algn="ctr"/>
            <a:r>
              <a:rPr lang="en-US" dirty="0"/>
              <a:t>CO-PRODUCTION</a:t>
            </a:r>
          </a:p>
          <a:p>
            <a:pPr algn="ctr"/>
            <a:r>
              <a:rPr lang="en-US" dirty="0"/>
              <a:t>VOICE &amp; CONTROL</a:t>
            </a:r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8C94B9A-4760-4906-87FD-84E97C43D644}"/>
              </a:ext>
            </a:extLst>
          </p:cNvPr>
          <p:cNvSpPr txBox="1"/>
          <p:nvPr/>
        </p:nvSpPr>
        <p:spPr>
          <a:xfrm>
            <a:off x="6774718" y="4490411"/>
            <a:ext cx="15562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LOCAL</a:t>
            </a:r>
          </a:p>
          <a:p>
            <a:pPr algn="ctr"/>
            <a:r>
              <a:rPr lang="en-US" dirty="0"/>
              <a:t>LONG-TERM</a:t>
            </a:r>
          </a:p>
          <a:p>
            <a:pPr algn="ctr"/>
            <a:r>
              <a:rPr lang="en-US" dirty="0"/>
              <a:t>RECIPROCITY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CB9679-233F-4948-B76C-2415FC6FDB35}"/>
              </a:ext>
            </a:extLst>
          </p:cNvPr>
          <p:cNvSpPr txBox="1"/>
          <p:nvPr/>
        </p:nvSpPr>
        <p:spPr>
          <a:xfrm>
            <a:off x="4025245" y="3327662"/>
            <a:ext cx="1470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SUPPORTING</a:t>
            </a:r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84CF6DD-8E2C-4A2E-8D8C-5AA5A58F2056}"/>
              </a:ext>
            </a:extLst>
          </p:cNvPr>
          <p:cNvSpPr txBox="1"/>
          <p:nvPr/>
        </p:nvSpPr>
        <p:spPr>
          <a:xfrm>
            <a:off x="9405965" y="3380856"/>
            <a:ext cx="1470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SUPPORTING</a:t>
            </a:r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011D83D-82E1-4C17-BCE3-F4E16817105D}"/>
              </a:ext>
            </a:extLst>
          </p:cNvPr>
          <p:cNvSpPr txBox="1"/>
          <p:nvPr/>
        </p:nvSpPr>
        <p:spPr>
          <a:xfrm>
            <a:off x="4025245" y="5813863"/>
            <a:ext cx="1470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ADEQUATE FUNDING</a:t>
            </a:r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0FE40D6-FB6B-4B6F-954B-675D5A72F742}"/>
              </a:ext>
            </a:extLst>
          </p:cNvPr>
          <p:cNvSpPr txBox="1"/>
          <p:nvPr/>
        </p:nvSpPr>
        <p:spPr>
          <a:xfrm>
            <a:off x="9439210" y="5845379"/>
            <a:ext cx="1470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ADEQUATE FUNDING</a:t>
            </a:r>
            <a:endParaRPr lang="en-GB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E688493-94B6-45E2-9BF2-9463C0355DE7}"/>
              </a:ext>
            </a:extLst>
          </p:cNvPr>
          <p:cNvCxnSpPr>
            <a:endCxn id="4" idx="2"/>
          </p:cNvCxnSpPr>
          <p:nvPr/>
        </p:nvCxnSpPr>
        <p:spPr>
          <a:xfrm flipV="1">
            <a:off x="4760536" y="3696994"/>
            <a:ext cx="0" cy="527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3DB8B78-9267-42E8-8022-54DA156B2E59}"/>
              </a:ext>
            </a:extLst>
          </p:cNvPr>
          <p:cNvCxnSpPr>
            <a:cxnSpLocks/>
            <a:stCxn id="4" idx="0"/>
          </p:cNvCxnSpPr>
          <p:nvPr/>
        </p:nvCxnSpPr>
        <p:spPr>
          <a:xfrm flipV="1">
            <a:off x="4760536" y="2498920"/>
            <a:ext cx="1098571" cy="828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4F61D26-FE76-4231-9F05-AB46EE5BFBB2}"/>
              </a:ext>
            </a:extLst>
          </p:cNvPr>
          <p:cNvCxnSpPr>
            <a:cxnSpLocks/>
            <a:endCxn id="30" idx="2"/>
          </p:cNvCxnSpPr>
          <p:nvPr/>
        </p:nvCxnSpPr>
        <p:spPr>
          <a:xfrm flipV="1">
            <a:off x="10141256" y="3750188"/>
            <a:ext cx="0" cy="474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C762615-E285-40AE-90D3-FF50FA1C957B}"/>
              </a:ext>
            </a:extLst>
          </p:cNvPr>
          <p:cNvCxnSpPr>
            <a:cxnSpLocks/>
            <a:stCxn id="30" idx="0"/>
          </p:cNvCxnSpPr>
          <p:nvPr/>
        </p:nvCxnSpPr>
        <p:spPr>
          <a:xfrm flipH="1" flipV="1">
            <a:off x="9068586" y="2432116"/>
            <a:ext cx="1072670" cy="948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147ABCB-F362-49A8-962C-182904AC0900}"/>
              </a:ext>
            </a:extLst>
          </p:cNvPr>
          <p:cNvCxnSpPr>
            <a:stCxn id="31" idx="0"/>
          </p:cNvCxnSpPr>
          <p:nvPr/>
        </p:nvCxnSpPr>
        <p:spPr>
          <a:xfrm flipV="1">
            <a:off x="4760536" y="5618375"/>
            <a:ext cx="0" cy="19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14169E31-242D-4252-BF19-F3B6C384517B}"/>
              </a:ext>
            </a:extLst>
          </p:cNvPr>
          <p:cNvCxnSpPr>
            <a:cxnSpLocks/>
            <a:endCxn id="32" idx="1"/>
          </p:cNvCxnSpPr>
          <p:nvPr/>
        </p:nvCxnSpPr>
        <p:spPr>
          <a:xfrm>
            <a:off x="6377493" y="5528688"/>
            <a:ext cx="3061717" cy="639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ECB0D03E-4A4D-41FA-8DA5-736A4629EB94}"/>
              </a:ext>
            </a:extLst>
          </p:cNvPr>
          <p:cNvCxnSpPr>
            <a:cxnSpLocks/>
          </p:cNvCxnSpPr>
          <p:nvPr/>
        </p:nvCxnSpPr>
        <p:spPr>
          <a:xfrm flipV="1">
            <a:off x="10152254" y="5649891"/>
            <a:ext cx="0" cy="19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819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313BE-40D4-43FF-84CC-C2AC19C5D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Building citizens and communities into the system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4FFF0E-A942-45D4-BEAE-5F001534E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Transforming assessments into “what matters” conversations</a:t>
            </a:r>
          </a:p>
          <a:p>
            <a:r>
              <a:rPr lang="en-US" dirty="0"/>
              <a:t>Giving decision-making authority to those closest to the person</a:t>
            </a:r>
          </a:p>
          <a:p>
            <a:r>
              <a:rPr lang="en-US" dirty="0"/>
              <a:t>Valuing people as contributors and their networks as assets</a:t>
            </a:r>
          </a:p>
          <a:p>
            <a:r>
              <a:rPr lang="en-US" dirty="0"/>
              <a:t>Nurturing community-run groups and activities</a:t>
            </a:r>
          </a:p>
          <a:p>
            <a:r>
              <a:rPr lang="en-US" dirty="0" err="1"/>
              <a:t>Organising</a:t>
            </a:r>
            <a:r>
              <a:rPr lang="en-US" dirty="0"/>
              <a:t> services on a locality basis</a:t>
            </a:r>
          </a:p>
          <a:p>
            <a:r>
              <a:rPr lang="en-US" dirty="0"/>
              <a:t>Promoting “user led services” and “democratic membership”</a:t>
            </a:r>
          </a:p>
        </p:txBody>
      </p:sp>
    </p:spTree>
    <p:extLst>
      <p:ext uri="{BB962C8B-B14F-4D97-AF65-F5344CB8AC3E}">
        <p14:creationId xmlns:p14="http://schemas.microsoft.com/office/powerpoint/2010/main" val="2693712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313BE-40D4-43FF-84CC-C2AC19C5D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Building citizens and communities into the system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4FFF0E-A942-45D4-BEAE-5F001534E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	</a:t>
            </a:r>
            <a:r>
              <a:rPr lang="en-US" dirty="0" err="1"/>
              <a:t>Cartrefi</a:t>
            </a:r>
            <a:r>
              <a:rPr lang="en-US" dirty="0"/>
              <a:t> Cymru</a:t>
            </a:r>
          </a:p>
          <a:p>
            <a:endParaRPr lang="en-US" dirty="0"/>
          </a:p>
          <a:p>
            <a:r>
              <a:rPr lang="en-US" dirty="0"/>
              <a:t>Walking the talk of Welsh care laws: </a:t>
            </a:r>
            <a:r>
              <a:rPr lang="en-US" i="1" dirty="0"/>
              <a:t>co-production and added value</a:t>
            </a:r>
          </a:p>
          <a:p>
            <a:endParaRPr lang="en-US" dirty="0"/>
          </a:p>
          <a:p>
            <a:r>
              <a:rPr lang="en-US" dirty="0"/>
              <a:t>Becoming a multi-stakeholder community-building </a:t>
            </a:r>
            <a:r>
              <a:rPr lang="en-US" dirty="0" err="1"/>
              <a:t>co-operative</a:t>
            </a:r>
            <a:endParaRPr lang="en-US" dirty="0"/>
          </a:p>
          <a:p>
            <a:endParaRPr lang="en-US" dirty="0"/>
          </a:p>
          <a:p>
            <a:r>
              <a:rPr lang="en-US" dirty="0"/>
              <a:t>Innovative commissioning in </a:t>
            </a:r>
            <a:r>
              <a:rPr lang="en-US" dirty="0" err="1"/>
              <a:t>Powys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02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313BE-40D4-43FF-84CC-C2AC19C5D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Creating trusted supplier relationships and reducing competitive waste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CA4643-1FE9-411F-9F31-BC553F7E9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Buying for the long-term - and stopping endless tendering</a:t>
            </a:r>
          </a:p>
          <a:p>
            <a:r>
              <a:rPr lang="en-US" dirty="0"/>
              <a:t>Awarding contracts on a locality basis </a:t>
            </a:r>
          </a:p>
          <a:p>
            <a:r>
              <a:rPr lang="en-GB" dirty="0"/>
              <a:t>Helping to solve your providers’ problems - for reciprocal benefit</a:t>
            </a:r>
          </a:p>
          <a:p>
            <a:r>
              <a:rPr lang="en-GB" dirty="0"/>
              <a:t>Involving providers in your processes for learning and improvement</a:t>
            </a:r>
          </a:p>
          <a:p>
            <a:r>
              <a:rPr lang="en-GB" dirty="0"/>
              <a:t>Identifying the value of providers by their behaviours – not their tenders</a:t>
            </a:r>
          </a:p>
        </p:txBody>
      </p:sp>
    </p:spTree>
    <p:extLst>
      <p:ext uri="{BB962C8B-B14F-4D97-AF65-F5344CB8AC3E}">
        <p14:creationId xmlns:p14="http://schemas.microsoft.com/office/powerpoint/2010/main" val="3748625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313BE-40D4-43FF-84CC-C2AC19C5D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Creating trusted supplier relationships and reducing competitive waste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CA4643-1FE9-411F-9F31-BC553F7E9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	Gwynedd County Council</a:t>
            </a:r>
          </a:p>
          <a:p>
            <a:endParaRPr lang="en-US" dirty="0"/>
          </a:p>
          <a:p>
            <a:r>
              <a:rPr lang="en-US" dirty="0"/>
              <a:t>Re-designing home care into problem-solving locality teams</a:t>
            </a:r>
          </a:p>
          <a:p>
            <a:endParaRPr lang="en-US" dirty="0"/>
          </a:p>
          <a:p>
            <a:r>
              <a:rPr lang="en-US" dirty="0"/>
              <a:t>Measuring things that matter – not “time and task”</a:t>
            </a:r>
          </a:p>
          <a:p>
            <a:endParaRPr lang="en-US" dirty="0"/>
          </a:p>
          <a:p>
            <a:r>
              <a:rPr lang="en-US" dirty="0"/>
              <a:t>Valuing the workforce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000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313BE-40D4-43FF-84CC-C2AC19C5D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Campaigning for better funding - and wages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60215E36-B88A-4FB7-AE93-0DDF8B2CC6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498" y="1690688"/>
            <a:ext cx="5182049" cy="291414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2CA2A1F-39A1-41F7-ADEC-72DDE19AA8E9}"/>
              </a:ext>
            </a:extLst>
          </p:cNvPr>
          <p:cNvSpPr txBox="1"/>
          <p:nvPr/>
        </p:nvSpPr>
        <p:spPr>
          <a:xfrm>
            <a:off x="7394713" y="2345635"/>
            <a:ext cx="39490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“A </a:t>
            </a:r>
            <a:r>
              <a:rPr lang="en-US" sz="2400" b="1" dirty="0" err="1"/>
              <a:t>Labour</a:t>
            </a:r>
            <a:r>
              <a:rPr lang="en-US" sz="2400" b="1" dirty="0"/>
              <a:t> government after May's Senedd election would ensure all </a:t>
            </a:r>
            <a:r>
              <a:rPr lang="en-US" sz="2400" b="1" dirty="0" err="1"/>
              <a:t>carers</a:t>
            </a:r>
            <a:r>
              <a:rPr lang="en-US" sz="2400" b="1" dirty="0"/>
              <a:t> in Wales are paid the Real Living Wage”</a:t>
            </a:r>
          </a:p>
          <a:p>
            <a:endParaRPr lang="en-US" sz="2400" b="1" dirty="0"/>
          </a:p>
          <a:p>
            <a:r>
              <a:rPr lang="en-US" sz="2400" b="1" dirty="0"/>
              <a:t>First Minister, Mark Drakeford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5628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:\Logos\New Cooperative Logo\Master Logos\JPEG\Cartrefi-Master-RGB-StackedStrap-Med.jpg">
            <a:extLst>
              <a:ext uri="{FF2B5EF4-FFF2-40B4-BE49-F238E27FC236}">
                <a16:creationId xmlns:a16="http://schemas.microsoft.com/office/drawing/2014/main" id="{01F67D03-EE25-4464-8395-A35276044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6740" y="4048115"/>
            <a:ext cx="6390106" cy="2673195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76A0E71-E8E0-463C-8D41-37754BFCFA23}"/>
              </a:ext>
            </a:extLst>
          </p:cNvPr>
          <p:cNvSpPr txBox="1"/>
          <p:nvPr/>
        </p:nvSpPr>
        <p:spPr>
          <a:xfrm>
            <a:off x="4001677" y="2809885"/>
            <a:ext cx="4188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adrian.roper@cartrefi.coop</a:t>
            </a:r>
            <a:endParaRPr lang="en-GB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6AB96B-0DB1-49C4-ADCD-39B4E2C4A855}"/>
              </a:ext>
            </a:extLst>
          </p:cNvPr>
          <p:cNvSpPr txBox="1"/>
          <p:nvPr/>
        </p:nvSpPr>
        <p:spPr>
          <a:xfrm>
            <a:off x="5198882" y="903194"/>
            <a:ext cx="17942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Thanks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288506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3387</TotalTime>
  <Words>311</Words>
  <Application>Microsoft Office PowerPoint</Application>
  <PresentationFormat>Widescreen</PresentationFormat>
  <Paragraphs>88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The Foundational Economy in Practice in Social Care </vt:lpstr>
      <vt:lpstr>PowerPoint Presentation</vt:lpstr>
      <vt:lpstr>PowerPoint Presentation</vt:lpstr>
      <vt:lpstr>Building citizens and communities into the system</vt:lpstr>
      <vt:lpstr>Building citizens and communities into the system</vt:lpstr>
      <vt:lpstr>Creating trusted supplier relationships and reducing competitive waste</vt:lpstr>
      <vt:lpstr>Creating trusted supplier relationships and reducing competitive waste</vt:lpstr>
      <vt:lpstr>Campaigning for better funding - and wages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Foundational Economy in Practice (Social Care)</dc:title>
  <dc:creator>Adrian Roper</dc:creator>
  <cp:lastModifiedBy>Adrian Roper</cp:lastModifiedBy>
  <cp:revision>58</cp:revision>
  <dcterms:created xsi:type="dcterms:W3CDTF">2021-03-19T16:48:20Z</dcterms:created>
  <dcterms:modified xsi:type="dcterms:W3CDTF">2021-03-24T16:59:13Z</dcterms:modified>
</cp:coreProperties>
</file>